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532" r:id="rId4"/>
    <p:sldId id="513" r:id="rId5"/>
    <p:sldId id="514" r:id="rId6"/>
    <p:sldId id="515" r:id="rId7"/>
    <p:sldId id="524" r:id="rId8"/>
    <p:sldId id="520" r:id="rId9"/>
    <p:sldId id="522" r:id="rId10"/>
    <p:sldId id="521" r:id="rId11"/>
    <p:sldId id="533" r:id="rId12"/>
    <p:sldId id="534" r:id="rId13"/>
    <p:sldId id="535" r:id="rId14"/>
    <p:sldId id="551" r:id="rId15"/>
    <p:sldId id="553" r:id="rId16"/>
    <p:sldId id="528" r:id="rId17"/>
    <p:sldId id="527" r:id="rId18"/>
    <p:sldId id="526" r:id="rId19"/>
    <p:sldId id="542" r:id="rId20"/>
    <p:sldId id="477" r:id="rId21"/>
    <p:sldId id="399" r:id="rId22"/>
    <p:sldId id="409" r:id="rId23"/>
    <p:sldId id="481" r:id="rId24"/>
    <p:sldId id="482" r:id="rId25"/>
    <p:sldId id="5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sapui5.hana.ondemand.com/#/ap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@ui5/cli</a:t>
            </a:r>
            <a:r>
              <a:rPr lang="en-US" b="1" i="1" dirty="0"/>
              <a:t> (ui5 command line tool)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@sap/ux-ui5 tooling  </a:t>
            </a:r>
            <a:r>
              <a:rPr lang="en-US" b="1" i="1" dirty="0"/>
              <a:t>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>
                <a:solidFill>
                  <a:srgbClr val="FF0000"/>
                </a:solidFill>
              </a:rPr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“sap.app”:{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“id”: “mickey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>
                <a:solidFill>
                  <a:srgbClr val="FF0000"/>
                </a:solidFill>
              </a:rPr>
              <a:t>npm init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>
                <a:solidFill>
                  <a:srgbClr val="FF0000"/>
                </a:solidFill>
              </a:rPr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a new ui5 project using the steps mentioned in the previous slide.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2D5B-5B39-4DFB-86A4-023ED7A2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4" y="1517754"/>
            <a:ext cx="6618992" cy="442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a Simple Button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a simple button control to our app an on press of that button a alert message will be shown to the user, with message “Spiderman is here”.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B0A5-FD95-4A2E-B193-919130EA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940" y="2256418"/>
            <a:ext cx="7970895" cy="243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4657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api’s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C219781-96E6-4733-9BA8-C4CFD76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947C017-BB79-4C45-8CCC-EA79DF3BE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D90D-4AAB-42DF-B189-FEBCEA5FAEDB}"/>
              </a:ext>
            </a:extLst>
          </p:cNvPr>
          <p:cNvSpPr txBox="1"/>
          <p:nvPr/>
        </p:nvSpPr>
        <p:spPr>
          <a:xfrm>
            <a:off x="590550" y="5262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C1F98-7673-4836-9E12-CF197503459A}"/>
              </a:ext>
            </a:extLst>
          </p:cNvPr>
          <p:cNvSpPr txBox="1"/>
          <p:nvPr/>
        </p:nvSpPr>
        <p:spPr>
          <a:xfrm>
            <a:off x="8620125" y="536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6245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5" name="Picture 24">
            <a:hlinkClick r:id="rId3"/>
            <a:extLst>
              <a:ext uri="{FF2B5EF4-FFF2-40B4-BE49-F238E27FC236}">
                <a16:creationId xmlns:a16="http://schemas.microsoft.com/office/drawing/2014/main" id="{0E4D0A44-C633-4090-A5F3-9055402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26" name="Picture 25">
            <a:hlinkClick r:id="rId5"/>
            <a:extLst>
              <a:ext uri="{FF2B5EF4-FFF2-40B4-BE49-F238E27FC236}">
                <a16:creationId xmlns:a16="http://schemas.microsoft.com/office/drawing/2014/main" id="{96C9BFD4-7C30-41FF-AB40-FB3E3908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29CBCF-E8D1-436B-ADE3-B17D90BEC723}"/>
              </a:ext>
            </a:extLst>
          </p:cNvPr>
          <p:cNvSpPr txBox="1"/>
          <p:nvPr/>
        </p:nvSpPr>
        <p:spPr>
          <a:xfrm>
            <a:off x="390525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UI5 SDK Tools Screen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FB92A-EC23-42D5-AB71-A5AB6D21AA40}"/>
              </a:ext>
            </a:extLst>
          </p:cNvPr>
          <p:cNvSpPr txBox="1"/>
          <p:nvPr/>
        </p:nvSpPr>
        <p:spPr>
          <a:xfrm>
            <a:off x="9049377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63996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B0C8C9-E94C-4F3A-84B3-F1B95713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Cooper Black" panose="0208090404030B020404" pitchFamily="18" charset="0"/>
              </a:rPr>
              <a:t>What is XML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What is XML?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stands for eXtensible Markup Language, it was originally developed to move data from one to another technology. It became popular to communicate between heterogeneous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is a tree data structure. Unlike HTML, we can use custom tags. Every programming language must support XML.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3472-C823-438D-A335-938B01D68937}"/>
              </a:ext>
            </a:extLst>
          </p:cNvPr>
          <p:cNvSpPr txBox="1"/>
          <p:nvPr/>
        </p:nvSpPr>
        <p:spPr>
          <a:xfrm>
            <a:off x="532813" y="416961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Objects </a:t>
            </a:r>
            <a:r>
              <a:rPr lang="en-US" dirty="0">
                <a:sym typeface="Wingdings" panose="05000000000000000000" pitchFamily="2" charset="2"/>
              </a:rPr>
              <a:t> XML – Rendering</a:t>
            </a:r>
          </a:p>
          <a:p>
            <a:r>
              <a:rPr lang="en-US" dirty="0">
                <a:sym typeface="Wingdings" panose="05000000000000000000" pitchFamily="2" charset="2"/>
              </a:rPr>
              <a:t>XML  Data Object –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077B9-0731-494B-8381-96B9D13AF57D}"/>
              </a:ext>
            </a:extLst>
          </p:cNvPr>
          <p:cNvGrpSpPr/>
          <p:nvPr/>
        </p:nvGrpSpPr>
        <p:grpSpPr>
          <a:xfrm>
            <a:off x="2437397" y="2257901"/>
            <a:ext cx="6810375" cy="1754326"/>
            <a:chOff x="1125860" y="3501008"/>
            <a:chExt cx="9721080" cy="15121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FB919-F899-4872-ABDC-E600C8DAFA48}"/>
                </a:ext>
              </a:extLst>
            </p:cNvPr>
            <p:cNvSpPr/>
            <p:nvPr/>
          </p:nvSpPr>
          <p:spPr>
            <a:xfrm>
              <a:off x="1125860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Portal</a:t>
              </a:r>
            </a:p>
            <a:p>
              <a:pPr algn="ctr"/>
              <a:r>
                <a:rPr lang="en-US" dirty="0"/>
                <a:t>Java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B4F47-968C-4A1F-BF60-A02C7C3A6FE6}"/>
                </a:ext>
              </a:extLst>
            </p:cNvPr>
            <p:cNvSpPr/>
            <p:nvPr/>
          </p:nvSpPr>
          <p:spPr>
            <a:xfrm>
              <a:off x="8470676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</a:t>
              </a:r>
            </a:p>
            <a:p>
              <a:pPr algn="ctr"/>
              <a:r>
                <a:rPr lang="en-US" dirty="0"/>
                <a:t>ABAP</a:t>
              </a:r>
            </a:p>
            <a:p>
              <a:pPr algn="ctr"/>
              <a:r>
                <a:rPr lang="en-US" dirty="0"/>
                <a:t>If_ixml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3DC4E90-D43D-48AB-9551-DFC63757EAE4}"/>
                </a:ext>
              </a:extLst>
            </p:cNvPr>
            <p:cNvSpPr/>
            <p:nvPr/>
          </p:nvSpPr>
          <p:spPr>
            <a:xfrm>
              <a:off x="3502124" y="3636672"/>
              <a:ext cx="4968552" cy="50405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1956C7D1-48A1-4088-A498-C40EFBC6EE46}"/>
                </a:ext>
              </a:extLst>
            </p:cNvPr>
            <p:cNvSpPr/>
            <p:nvPr/>
          </p:nvSpPr>
          <p:spPr>
            <a:xfrm>
              <a:off x="3502124" y="4437111"/>
              <a:ext cx="4968552" cy="504056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F6F524-6FDC-40B4-B2DC-B456F77842EC}"/>
              </a:ext>
            </a:extLst>
          </p:cNvPr>
          <p:cNvSpPr txBox="1"/>
          <p:nvPr/>
        </p:nvSpPr>
        <p:spPr>
          <a:xfrm>
            <a:off x="7562960" y="4272532"/>
            <a:ext cx="3915362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XML View is better than other Views?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industry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handles the control id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rendering is faster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properly follows the MVC </a:t>
            </a:r>
          </a:p>
          <a:p>
            <a:r>
              <a:rPr lang="en-US" dirty="0">
                <a:solidFill>
                  <a:schemeClr val="tx1"/>
                </a:solidFill>
              </a:rPr>
              <a:t>     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3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577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moto is to minimize JS code size. </a:t>
            </a:r>
          </a:p>
          <a:p>
            <a:endParaRPr lang="en-US" dirty="0"/>
          </a:p>
          <a:p>
            <a:r>
              <a:rPr lang="en-US" b="1" dirty="0"/>
              <a:t>Why we use jQuery?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It’s free to use (Open Source)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Light weight JS library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Available on internet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</a:p>
          <a:p>
            <a:pPr marL="342900" indent="-342900" defTabSz="914126">
              <a:buAutoNum type="arabicPeriod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3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Syntax of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0444943" cy="434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The jQuery syntax is tailor-made for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selecting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HTML elements and performing some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action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on the element(s).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Basic syntax is: 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$(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selector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).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action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()</a:t>
            </a:r>
          </a:p>
          <a:p>
            <a:pPr algn="just"/>
            <a:endParaRPr lang="en-US" b="1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/>
                </a:solidFill>
              </a:rPr>
              <a:t>$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sign indicated to the browser that we want to use jQuery.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selector</a:t>
            </a:r>
            <a:r>
              <a:rPr lang="en-US" dirty="0">
                <a:solidFill>
                  <a:srgbClr val="000000"/>
                </a:solidFill>
              </a:rPr>
              <a:t>: selector is same what we have seen in CSS i.e., </a:t>
            </a:r>
            <a:r>
              <a:rPr lang="en-US" b="1" dirty="0">
                <a:solidFill>
                  <a:schemeClr val="accent6"/>
                </a:solidFill>
              </a:rPr>
              <a:t>#id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.class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tagName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Action(): </a:t>
            </a:r>
            <a:r>
              <a:rPr lang="en-US" dirty="0"/>
              <a:t>It is a JavaScript Event or Action which we want to perform on the selected element.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Example: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$("p").hide()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&lt;p&gt;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$(".test").hide()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elements with class="test".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$("#test").hide()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the element with id="test".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0565F-CF12-4609-81F8-D930796D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742" y="3429000"/>
            <a:ext cx="4481936" cy="2813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330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effects using jQuery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a new file named jQBasic.html in the </a:t>
            </a:r>
            <a:r>
              <a:rPr lang="en-US" b="1" dirty="0">
                <a:solidFill>
                  <a:schemeClr val="accent6"/>
                </a:solidFill>
              </a:rPr>
              <a:t>Basics</a:t>
            </a:r>
            <a:r>
              <a:rPr lang="en-US" dirty="0"/>
              <a:t> folder which we have used for html, css and JavaScript.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Bring the code related to the box and box-content form the previous example.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add some effects to these boxes using the jQuery 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7EE27-ED28-4BFC-9975-5BCD34FB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62" y="2533416"/>
            <a:ext cx="5815516" cy="2822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4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Animation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some animations to our html page using the jQuery.</a:t>
            </a:r>
          </a:p>
          <a:p>
            <a:r>
              <a:rPr lang="en-US" dirty="0"/>
              <a:t>For this we have to bring back the login fields code back form the previous examples.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CA2E-5527-49FE-8CFD-40F0D95D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59" y="2044793"/>
            <a:ext cx="4023447" cy="4255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924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16970</TotalTime>
  <Words>1983</Words>
  <Application>Microsoft Office PowerPoint</Application>
  <PresentationFormat>Widescreen</PresentationFormat>
  <Paragraphs>268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Cooper Black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735</cp:revision>
  <dcterms:created xsi:type="dcterms:W3CDTF">2016-07-10T03:33:26Z</dcterms:created>
  <dcterms:modified xsi:type="dcterms:W3CDTF">2023-02-19T13:26:04Z</dcterms:modified>
</cp:coreProperties>
</file>